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3300" r:id="rId3"/>
    <p:sldId id="3301" r:id="rId4"/>
    <p:sldId id="3302" r:id="rId5"/>
    <p:sldId id="3303" r:id="rId6"/>
    <p:sldId id="3304" r:id="rId7"/>
    <p:sldId id="3305" r:id="rId8"/>
    <p:sldId id="3306" r:id="rId9"/>
    <p:sldId id="3307" r:id="rId10"/>
    <p:sldId id="3308" r:id="rId11"/>
    <p:sldId id="3309" r:id="rId12"/>
    <p:sldId id="3311" r:id="rId13"/>
    <p:sldId id="3334" r:id="rId14"/>
    <p:sldId id="3333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лия Цупа" initials="ЮЦ" lastIdx="0" clrIdx="0">
    <p:extLst>
      <p:ext uri="{19B8F6BF-5375-455C-9EA6-DF929625EA0E}">
        <p15:presenceInfo xmlns:p15="http://schemas.microsoft.com/office/powerpoint/2012/main" userId="Юлия Цуп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5FFF"/>
    <a:srgbClr val="FF00FF"/>
    <a:srgbClr val="3333CC"/>
    <a:srgbClr val="BA1CBA"/>
    <a:srgbClr val="FF3131"/>
    <a:srgbClr val="1694E9"/>
    <a:srgbClr val="D81E6E"/>
    <a:srgbClr val="CC392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5294" autoAdjust="0"/>
  </p:normalViewPr>
  <p:slideViewPr>
    <p:cSldViewPr snapToGrid="0">
      <p:cViewPr varScale="1">
        <p:scale>
          <a:sx n="72" d="100"/>
          <a:sy n="72" d="100"/>
        </p:scale>
        <p:origin x="10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BE04B-0FEE-474E-98E3-E5C059B0E3D6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8AAFC-F45B-4763-9C1F-8029DFCE0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45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26D62-0A69-489C-AD8A-DBBB454FE69F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24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1F5A-B942-463D-BFFB-A6C0BF2A95D9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42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F5CA3-AACC-4614-BF69-00E689DA5E5C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75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7AFC-C01B-4F35-8E90-7CDC7BDC9F41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44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7DF8-A1C4-4191-9BCE-6255C9741248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64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B527B-8C9A-436C-98CD-9931061FA41E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06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2E25-D864-431C-9803-DC1DF816B3B2}" type="datetime1">
              <a:rPr lang="uk-UA" smtClean="0"/>
              <a:t>01.09.2022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92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627C-B8CA-44C8-AA80-F38F7E2DC942}" type="datetime1">
              <a:rPr lang="uk-UA" smtClean="0"/>
              <a:t>01.09.2022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05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820F-613B-4084-A210-F6071CA8AA12}" type="datetime1">
              <a:rPr lang="uk-UA" smtClean="0"/>
              <a:t>01.09.2022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49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D5AF-C886-45A1-B5DC-5A526CB61C15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12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D2A21-8E22-4A57-9D96-C14531AB525D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65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BF2D6-4F70-474E-8189-F1C29A9FD449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1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26" Type="http://schemas.openxmlformats.org/officeDocument/2006/relationships/image" Target="../media/image48.png"/><Relationship Id="rId39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microsoft.com/office/2007/relationships/hdphoto" Target="../media/hdphoto9.wdp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6.png"/><Relationship Id="rId32" Type="http://schemas.microsoft.com/office/2007/relationships/hdphoto" Target="../media/hdphoto12.wdp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45" Type="http://schemas.openxmlformats.org/officeDocument/2006/relationships/image" Target="../media/image6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7.png"/><Relationship Id="rId10" Type="http://schemas.openxmlformats.org/officeDocument/2006/relationships/image" Target="../media/image35.png"/><Relationship Id="rId19" Type="http://schemas.microsoft.com/office/2007/relationships/hdphoto" Target="../media/hdphoto10.wdp"/><Relationship Id="rId31" Type="http://schemas.openxmlformats.org/officeDocument/2006/relationships/image" Target="../media/image53.png"/><Relationship Id="rId44" Type="http://schemas.openxmlformats.org/officeDocument/2006/relationships/image" Target="../media/image6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microsoft.com/office/2007/relationships/hdphoto" Target="../media/hdphoto11.wdp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6.png"/><Relationship Id="rId43" Type="http://schemas.openxmlformats.org/officeDocument/2006/relationships/image" Target="../media/image64.png"/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5" Type="http://schemas.openxmlformats.org/officeDocument/2006/relationships/image" Target="../media/image47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46" Type="http://schemas.openxmlformats.org/officeDocument/2006/relationships/image" Target="../media/image67.png"/><Relationship Id="rId20" Type="http://schemas.openxmlformats.org/officeDocument/2006/relationships/image" Target="../media/image43.png"/><Relationship Id="rId41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Дитяча Карта світу. Формат А1. ZIRKA 80018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51095" y="971534"/>
            <a:ext cx="6209373" cy="44667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961" y="2126923"/>
            <a:ext cx="3604622" cy="21035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Дата 1"/>
          <p:cNvSpPr>
            <a:spLocks noGrp="1"/>
          </p:cNvSpPr>
          <p:nvPr>
            <p:ph type="dt" sz="half" idx="10"/>
          </p:nvPr>
        </p:nvSpPr>
        <p:spPr>
          <a:xfrm>
            <a:off x="1260389" y="1660783"/>
            <a:ext cx="1581665" cy="373964"/>
          </a:xfrm>
        </p:spPr>
        <p:txBody>
          <a:bodyPr/>
          <a:lstStyle/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3957" y="119911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6248" y="2660821"/>
            <a:ext cx="1721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b="1" dirty="0">
                <a:solidFill>
                  <a:schemeClr val="bg1"/>
                </a:solidFill>
                <a:latin typeface="Monotype Corsiva" panose="03010101010201010101" pitchFamily="66" charset="0"/>
              </a:rPr>
              <a:t>Урок</a:t>
            </a:r>
          </a:p>
          <a:p>
            <a:pPr algn="ctr"/>
            <a:r>
              <a:rPr lang="uk-UA" sz="4800" b="1" dirty="0">
                <a:solidFill>
                  <a:schemeClr val="bg1"/>
                </a:solidFill>
                <a:latin typeface="Monotype Corsiva" panose="03010101010201010101" pitchFamily="66" charset="0"/>
              </a:rPr>
              <a:t>№1-2</a:t>
            </a:r>
            <a:endParaRPr lang="ru-RU" sz="4800" b="1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2054" y="5066022"/>
            <a:ext cx="9284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b="1" dirty="0">
                <a:solidFill>
                  <a:srgbClr val="2F3242"/>
                </a:solidFill>
              </a:rPr>
              <a:t>Знайомство з підручником. </a:t>
            </a:r>
          </a:p>
          <a:p>
            <a:pPr algn="ctr"/>
            <a:r>
              <a:rPr lang="uk-UA" sz="4000" b="1" dirty="0">
                <a:solidFill>
                  <a:srgbClr val="2F3242"/>
                </a:solidFill>
              </a:rPr>
              <a:t>Державні символи.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7147" y="309486"/>
            <a:ext cx="240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Українська мова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9377" y="309486"/>
            <a:ext cx="867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>
                <a:solidFill>
                  <a:schemeClr val="bg1"/>
                </a:solidFill>
              </a:rPr>
              <a:t>Розділ 1. Повторюю знання про звуки і букви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качать обои vintage, цветы, фон, leaves, autumn, листья, ягоды ...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5750" y="1298140"/>
            <a:ext cx="11616349" cy="5190583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Знайомство з підручником. Бесіда. Умовні позначення.</a:t>
            </a:r>
          </a:p>
        </p:txBody>
      </p:sp>
      <p:pic>
        <p:nvPicPr>
          <p:cNvPr id="3076" name="Picture 4" descr="клипарт школьный | Записи с меткой клипарт школьный | Дневник ...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068" y="2959467"/>
            <a:ext cx="3854945" cy="31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1015268" y="1634203"/>
            <a:ext cx="5078656" cy="102186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5269" y="1701957"/>
            <a:ext cx="507865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Розгляньте умовні позначення. (с.2). Що вони означають?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443" y="1657671"/>
            <a:ext cx="4372010" cy="4392383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04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Новый литературный свежий баннерный фон осенью осень новый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243" y="1441969"/>
            <a:ext cx="11446566" cy="506749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Знайомство з підручником. Бесіда. Зміст.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51897" y="2277600"/>
            <a:ext cx="4899527" cy="37407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76763" y="2561964"/>
            <a:ext cx="46497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Чим закінчується підручник?</a:t>
            </a:r>
          </a:p>
          <a:p>
            <a:pPr algn="ctr"/>
            <a:r>
              <a:rPr lang="uk-UA" alt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У змісті надано теми. </a:t>
            </a:r>
          </a:p>
          <a:p>
            <a:pPr marL="457200" indent="-457200" algn="ctr">
              <a:buFontTx/>
              <a:buChar char="-"/>
            </a:pPr>
            <a:r>
              <a:rPr lang="uk-UA" alt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Прочитайте, які теми будемо вивчати.</a:t>
            </a:r>
          </a:p>
        </p:txBody>
      </p:sp>
      <p:sp>
        <p:nvSpPr>
          <p:cNvPr id="12" name="Овал 11"/>
          <p:cNvSpPr/>
          <p:nvPr/>
        </p:nvSpPr>
        <p:spPr>
          <a:xfrm>
            <a:off x="1212112" y="4880344"/>
            <a:ext cx="861237" cy="82934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95" t="4189" r="3407" b="3159"/>
          <a:stretch/>
        </p:blipFill>
        <p:spPr>
          <a:xfrm>
            <a:off x="815843" y="2319146"/>
            <a:ext cx="5079506" cy="3390538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608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84D86D2-4828-4EEC-B093-C96CDD53EC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0134" y="1684999"/>
            <a:ext cx="10152738" cy="5002394"/>
          </a:xfrm>
          <a:prstGeom prst="rect">
            <a:avLst/>
          </a:prstGeom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30"/>
            <a:ext cx="8732066" cy="623070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Хвилинка каліграфії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0482" y="1980576"/>
            <a:ext cx="3814577" cy="11723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3CA702-EB0F-4C53-BD43-38D01341E9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2972" y="-627795"/>
            <a:ext cx="463352" cy="5780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D61C55-25D5-44F0-90E4-713DCD9243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6912" y="-632399"/>
            <a:ext cx="463352" cy="5780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A62F5F-8E9F-4758-87A7-86AD87DB95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871" y="-651395"/>
            <a:ext cx="463352" cy="5780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192FEA7-0B23-4FFB-8A71-047DC8F935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7172" y="-618924"/>
            <a:ext cx="463352" cy="5780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32AF8F-DE61-4584-B773-C251183078D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2331" y="-590599"/>
            <a:ext cx="463352" cy="5780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789B4E2-D455-4B48-982A-12838205C96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0636" y="-611386"/>
            <a:ext cx="463352" cy="57806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309B92-E806-4B19-BD8C-2FC1C585B53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1973" y="-598730"/>
            <a:ext cx="428530" cy="54439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E5C802-CA0B-419B-9806-0981AA33D57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8244" y="-632399"/>
            <a:ext cx="463352" cy="57806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4F6DDAE-519B-4BD3-9E5A-A1FAE269018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0896" y="-651395"/>
            <a:ext cx="463352" cy="57806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9BEFE1-71C2-4A73-A615-C92D99449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6656" y="-627813"/>
            <a:ext cx="463352" cy="578061"/>
          </a:xfrm>
          <a:prstGeom prst="rect">
            <a:avLst/>
          </a:prstGeom>
        </p:spPr>
      </p:pic>
      <p:grpSp>
        <p:nvGrpSpPr>
          <p:cNvPr id="22" name="Группа 21"/>
          <p:cNvGrpSpPr/>
          <p:nvPr/>
        </p:nvGrpSpPr>
        <p:grpSpPr>
          <a:xfrm>
            <a:off x="9215248" y="7010543"/>
            <a:ext cx="1470056" cy="1077372"/>
            <a:chOff x="5440061" y="5222833"/>
            <a:chExt cx="1650718" cy="1249027"/>
          </a:xfrm>
        </p:grpSpPr>
        <p:pic>
          <p:nvPicPr>
            <p:cNvPr id="72" name="Рисунок 71"/>
            <p:cNvPicPr>
              <a:picLocks noChangeAspect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04106" y="5222833"/>
              <a:ext cx="1386673" cy="1249027"/>
            </a:xfrm>
            <a:prstGeom prst="rect">
              <a:avLst/>
            </a:prstGeom>
          </p:spPr>
        </p:pic>
        <p:pic>
          <p:nvPicPr>
            <p:cNvPr id="74" name="Рисунок 73"/>
            <p:cNvPicPr>
              <a:picLocks noChangeAspect="1"/>
            </p:cNvPicPr>
            <p:nvPr/>
          </p:nvPicPr>
          <p:blipFill rotWithShape="1"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40061" y="5561250"/>
              <a:ext cx="714503" cy="473925"/>
            </a:xfrm>
            <a:prstGeom prst="rect">
              <a:avLst/>
            </a:prstGeom>
          </p:spPr>
        </p:pic>
      </p:grpSp>
      <p:cxnSp>
        <p:nvCxnSpPr>
          <p:cNvPr id="75" name="Прямая соединительная линия 74"/>
          <p:cNvCxnSpPr/>
          <p:nvPr/>
        </p:nvCxnSpPr>
        <p:spPr>
          <a:xfrm>
            <a:off x="5292009" y="7711000"/>
            <a:ext cx="2207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Овал 78"/>
          <p:cNvSpPr/>
          <p:nvPr/>
        </p:nvSpPr>
        <p:spPr>
          <a:xfrm>
            <a:off x="6250321" y="7667900"/>
            <a:ext cx="84833" cy="9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/>
          <p:cNvGrpSpPr/>
          <p:nvPr/>
        </p:nvGrpSpPr>
        <p:grpSpPr>
          <a:xfrm>
            <a:off x="8098005" y="7024275"/>
            <a:ext cx="1301054" cy="1021269"/>
            <a:chOff x="3943276" y="5152171"/>
            <a:chExt cx="1531996" cy="1263829"/>
          </a:xfrm>
        </p:grpSpPr>
        <p:pic>
          <p:nvPicPr>
            <p:cNvPr id="71" name="Рисунок 70"/>
            <p:cNvPicPr>
              <a:picLocks noChangeAspect="1"/>
            </p:cNvPicPr>
            <p:nvPr/>
          </p:nvPicPr>
          <p:blipFill rotWithShape="1"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43276" y="5152171"/>
              <a:ext cx="1531996" cy="1263829"/>
            </a:xfrm>
            <a:prstGeom prst="rect">
              <a:avLst/>
            </a:prstGeom>
          </p:spPr>
        </p:pic>
        <p:pic>
          <p:nvPicPr>
            <p:cNvPr id="84" name="Рисунок 83"/>
            <p:cNvPicPr>
              <a:picLocks noChangeAspect="1"/>
            </p:cNvPicPr>
            <p:nvPr/>
          </p:nvPicPr>
          <p:blipFill rotWithShape="1">
            <a:blip r:embed="rId18" cstate="email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21955" y="5572764"/>
              <a:ext cx="704746" cy="467453"/>
            </a:xfrm>
            <a:prstGeom prst="rect">
              <a:avLst/>
            </a:prstGeom>
          </p:spPr>
        </p:pic>
      </p:grpSp>
      <p:grpSp>
        <p:nvGrpSpPr>
          <p:cNvPr id="23" name="Группа 22"/>
          <p:cNvGrpSpPr/>
          <p:nvPr/>
        </p:nvGrpSpPr>
        <p:grpSpPr>
          <a:xfrm>
            <a:off x="10424828" y="7218589"/>
            <a:ext cx="1706106" cy="595400"/>
            <a:chOff x="6969321" y="5573899"/>
            <a:chExt cx="1769948" cy="596258"/>
          </a:xfrm>
        </p:grpSpPr>
        <p:pic>
          <p:nvPicPr>
            <p:cNvPr id="73" name="Рисунок 72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7625" y="5573899"/>
              <a:ext cx="1331644" cy="596258"/>
            </a:xfrm>
            <a:prstGeom prst="rect">
              <a:avLst/>
            </a:prstGeom>
          </p:spPr>
        </p:pic>
        <p:pic>
          <p:nvPicPr>
            <p:cNvPr id="85" name="Рисунок 84"/>
            <p:cNvPicPr>
              <a:picLocks noChangeAspect="1"/>
            </p:cNvPicPr>
            <p:nvPr/>
          </p:nvPicPr>
          <p:blipFill rotWithShape="1">
            <a:blip r:embed="rId21" cstate="email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69321" y="5609483"/>
              <a:ext cx="700583" cy="464692"/>
            </a:xfrm>
            <a:prstGeom prst="rect">
              <a:avLst/>
            </a:prstGeom>
          </p:spPr>
        </p:pic>
      </p:grpSp>
      <p:cxnSp>
        <p:nvCxnSpPr>
          <p:cNvPr id="64" name="Прямая соединительная линия 63"/>
          <p:cNvCxnSpPr/>
          <p:nvPr/>
        </p:nvCxnSpPr>
        <p:spPr>
          <a:xfrm>
            <a:off x="5907572" y="7711000"/>
            <a:ext cx="2207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/>
          <p:cNvSpPr/>
          <p:nvPr/>
        </p:nvSpPr>
        <p:spPr>
          <a:xfrm>
            <a:off x="5701919" y="7679541"/>
            <a:ext cx="84833" cy="9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8" name="Рисунок 57"/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7562" y="7218589"/>
            <a:ext cx="556902" cy="652508"/>
          </a:xfrm>
          <a:prstGeom prst="rect">
            <a:avLst/>
          </a:prstGeom>
        </p:spPr>
      </p:pic>
      <p:cxnSp>
        <p:nvCxnSpPr>
          <p:cNvPr id="61" name="Прямая соединительная линия 60"/>
          <p:cNvCxnSpPr/>
          <p:nvPr/>
        </p:nvCxnSpPr>
        <p:spPr>
          <a:xfrm flipH="1">
            <a:off x="5885738" y="7197322"/>
            <a:ext cx="166748" cy="413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Равнобедренный треугольник 62"/>
          <p:cNvSpPr/>
          <p:nvPr/>
        </p:nvSpPr>
        <p:spPr>
          <a:xfrm rot="12915615">
            <a:off x="5916739" y="7503679"/>
            <a:ext cx="45719" cy="7845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4" name="Группа 93"/>
          <p:cNvGrpSpPr/>
          <p:nvPr/>
        </p:nvGrpSpPr>
        <p:grpSpPr>
          <a:xfrm>
            <a:off x="6897730" y="7697556"/>
            <a:ext cx="220794" cy="73733"/>
            <a:chOff x="3103570" y="6430248"/>
            <a:chExt cx="220794" cy="73733"/>
          </a:xfrm>
        </p:grpSpPr>
        <p:cxnSp>
          <p:nvCxnSpPr>
            <p:cNvPr id="95" name="Прямая соединительная линия 94"/>
            <p:cNvCxnSpPr/>
            <p:nvPr/>
          </p:nvCxnSpPr>
          <p:spPr>
            <a:xfrm>
              <a:off x="3103570" y="6430248"/>
              <a:ext cx="22079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>
              <a:off x="3103570" y="6503981"/>
              <a:ext cx="22079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Прямая соединительная линия 65"/>
          <p:cNvCxnSpPr/>
          <p:nvPr/>
        </p:nvCxnSpPr>
        <p:spPr>
          <a:xfrm>
            <a:off x="6422005" y="7715216"/>
            <a:ext cx="2207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/>
          <p:cNvSpPr/>
          <p:nvPr/>
        </p:nvSpPr>
        <p:spPr>
          <a:xfrm>
            <a:off x="6731853" y="7677535"/>
            <a:ext cx="84833" cy="9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8" name="Прямая соединительная линия 67"/>
          <p:cNvCxnSpPr/>
          <p:nvPr/>
        </p:nvCxnSpPr>
        <p:spPr>
          <a:xfrm flipH="1">
            <a:off x="6435514" y="7171352"/>
            <a:ext cx="166748" cy="413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397" y="1617980"/>
            <a:ext cx="1739742" cy="1065708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30428" y="1508354"/>
            <a:ext cx="1410784" cy="8842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 rotWithShape="1"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04455" y="2629759"/>
            <a:ext cx="1787365" cy="103036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931" y="3187234"/>
            <a:ext cx="1703031" cy="98086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 rotWithShape="1"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19923" y="534206"/>
            <a:ext cx="1689192" cy="85584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942" y="3405420"/>
            <a:ext cx="2620746" cy="714226"/>
          </a:xfrm>
          <a:prstGeom prst="rect">
            <a:avLst/>
          </a:prstGeom>
        </p:spPr>
      </p:pic>
      <p:grpSp>
        <p:nvGrpSpPr>
          <p:cNvPr id="57" name="Группа 56"/>
          <p:cNvGrpSpPr/>
          <p:nvPr/>
        </p:nvGrpSpPr>
        <p:grpSpPr>
          <a:xfrm>
            <a:off x="308791" y="1390046"/>
            <a:ext cx="2317210" cy="2522794"/>
            <a:chOff x="153263" y="1685367"/>
            <a:chExt cx="3799317" cy="4030496"/>
          </a:xfrm>
        </p:grpSpPr>
        <p:pic>
          <p:nvPicPr>
            <p:cNvPr id="59" name="Рисунок 58"/>
            <p:cNvPicPr>
              <a:picLocks noChangeAspect="1"/>
            </p:cNvPicPr>
            <p:nvPr/>
          </p:nvPicPr>
          <p:blipFill rotWithShape="1"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37555" y="1685367"/>
              <a:ext cx="2915025" cy="2770430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 rotWithShape="1">
            <a:blip r:embed="rId31" cstate="email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0" b="99841" l="0" r="100000">
                          <a14:foregroundMark x1="52924" y1="63434" x2="52924" y2="634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53263" y="2961295"/>
              <a:ext cx="2912474" cy="2754568"/>
            </a:xfrm>
            <a:prstGeom prst="rect">
              <a:avLst/>
            </a:prstGeom>
          </p:spPr>
        </p:pic>
      </p:grpSp>
      <p:pic>
        <p:nvPicPr>
          <p:cNvPr id="76" name="Рисунок 75"/>
          <p:cNvPicPr>
            <a:picLocks noChangeAspect="1"/>
          </p:cNvPicPr>
          <p:nvPr/>
        </p:nvPicPr>
        <p:blipFill rotWithShape="1"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9381" y="3444866"/>
            <a:ext cx="1721113" cy="70668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1213" y="1630168"/>
            <a:ext cx="1624265" cy="926432"/>
          </a:xfrm>
          <a:prstGeom prst="rect">
            <a:avLst/>
          </a:prstGeom>
        </p:spPr>
      </p:pic>
      <p:pic>
        <p:nvPicPr>
          <p:cNvPr id="77" name="Рисунок 76"/>
          <p:cNvPicPr>
            <a:picLocks noChangeAspect="1"/>
          </p:cNvPicPr>
          <p:nvPr/>
        </p:nvPicPr>
        <p:blipFill rotWithShape="1"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131" y="-999766"/>
            <a:ext cx="1624265" cy="926432"/>
          </a:xfrm>
          <a:prstGeom prst="rect">
            <a:avLst/>
          </a:prstGeom>
        </p:spPr>
      </p:pic>
      <p:pic>
        <p:nvPicPr>
          <p:cNvPr id="78" name="Рисунок 77"/>
          <p:cNvPicPr>
            <a:picLocks noChangeAspect="1"/>
          </p:cNvPicPr>
          <p:nvPr/>
        </p:nvPicPr>
        <p:blipFill rotWithShape="1"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0722" y="-959757"/>
            <a:ext cx="1624265" cy="863504"/>
          </a:xfrm>
          <a:prstGeom prst="rect">
            <a:avLst/>
          </a:prstGeom>
        </p:spPr>
      </p:pic>
      <p:pic>
        <p:nvPicPr>
          <p:cNvPr id="80" name="Рисунок 79"/>
          <p:cNvPicPr>
            <a:picLocks noChangeAspect="1"/>
          </p:cNvPicPr>
          <p:nvPr/>
        </p:nvPicPr>
        <p:blipFill rotWithShape="1"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9895" y="-959757"/>
            <a:ext cx="1624265" cy="879546"/>
          </a:xfrm>
          <a:prstGeom prst="rect">
            <a:avLst/>
          </a:prstGeom>
        </p:spPr>
      </p:pic>
      <p:pic>
        <p:nvPicPr>
          <p:cNvPr id="81" name="Рисунок 80"/>
          <p:cNvPicPr>
            <a:picLocks noChangeAspect="1"/>
          </p:cNvPicPr>
          <p:nvPr/>
        </p:nvPicPr>
        <p:blipFill rotWithShape="1"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6187" y="-1006224"/>
            <a:ext cx="2015876" cy="861845"/>
          </a:xfrm>
          <a:prstGeom prst="rect">
            <a:avLst/>
          </a:prstGeom>
        </p:spPr>
      </p:pic>
      <p:pic>
        <p:nvPicPr>
          <p:cNvPr id="82" name="Рисунок 81"/>
          <p:cNvPicPr>
            <a:picLocks noChangeAspect="1"/>
          </p:cNvPicPr>
          <p:nvPr/>
        </p:nvPicPr>
        <p:blipFill rotWithShape="1"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4428" y="7189949"/>
            <a:ext cx="1624265" cy="670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2811" y="2649484"/>
            <a:ext cx="1104900" cy="704241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3846" y="2720926"/>
            <a:ext cx="1059751" cy="632266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/>
        </p:nvPicPr>
        <p:blipFill rotWithShape="1"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7572" y="2912439"/>
            <a:ext cx="675498" cy="501548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 rotWithShape="1"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3081" y="2829396"/>
            <a:ext cx="675498" cy="631091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/>
        </p:nvPicPr>
        <p:blipFill rotWithShape="1"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3563" y="2947382"/>
            <a:ext cx="675498" cy="631091"/>
          </a:xfrm>
          <a:prstGeom prst="rect">
            <a:avLst/>
          </a:prstGeom>
        </p:spPr>
      </p:pic>
      <p:pic>
        <p:nvPicPr>
          <p:cNvPr id="90" name="Рисунок 89"/>
          <p:cNvPicPr>
            <a:picLocks noChangeAspect="1"/>
          </p:cNvPicPr>
          <p:nvPr/>
        </p:nvPicPr>
        <p:blipFill rotWithShape="1"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3077" y="2942187"/>
            <a:ext cx="675498" cy="631091"/>
          </a:xfrm>
          <a:prstGeom prst="rect">
            <a:avLst/>
          </a:prstGeom>
        </p:spPr>
      </p:pic>
      <p:pic>
        <p:nvPicPr>
          <p:cNvPr id="91" name="Рисунок 90"/>
          <p:cNvPicPr>
            <a:picLocks noChangeAspect="1"/>
          </p:cNvPicPr>
          <p:nvPr/>
        </p:nvPicPr>
        <p:blipFill rotWithShape="1"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271" y="3050761"/>
            <a:ext cx="675498" cy="631091"/>
          </a:xfrm>
          <a:prstGeom prst="rect">
            <a:avLst/>
          </a:prstGeom>
        </p:spPr>
      </p:pic>
      <p:pic>
        <p:nvPicPr>
          <p:cNvPr id="92" name="Рисунок 91"/>
          <p:cNvPicPr>
            <a:picLocks noChangeAspect="1"/>
          </p:cNvPicPr>
          <p:nvPr/>
        </p:nvPicPr>
        <p:blipFill rotWithShape="1"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0711" y="2721709"/>
            <a:ext cx="865965" cy="122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6F18290F-02C1-493B-B24A-343BB9484D7F}"/>
              </a:ext>
            </a:extLst>
          </p:cNvPr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Рефлексія.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uk-UA" sz="2000" b="1" dirty="0">
                <a:solidFill>
                  <a:schemeClr val="bg1"/>
                </a:solidFill>
              </a:rPr>
              <a:t>Оберіть відповідну цеглинку </a:t>
            </a:r>
            <a:r>
              <a:rPr lang="uk-UA" sz="2000" b="1" dirty="0" err="1">
                <a:solidFill>
                  <a:schemeClr val="bg1"/>
                </a:solidFill>
              </a:rPr>
              <a:t>лего</a:t>
            </a:r>
            <a:r>
              <a:rPr lang="uk-UA" sz="2000" b="1" dirty="0">
                <a:solidFill>
                  <a:schemeClr val="bg1"/>
                </a:solidFill>
              </a:rPr>
              <a:t>.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8" name="Дата 1">
            <a:extLst>
              <a:ext uri="{FF2B5EF4-FFF2-40B4-BE49-F238E27FC236}">
                <a16:creationId xmlns:a16="http://schemas.microsoft.com/office/drawing/2014/main" id="{37B11F9D-A2DF-4436-8B3D-7D173A225923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4C5E1-3716-4492-BBB5-B41AA4913A2C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3342-029B-4C75-BB88-C367F6B941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02" y="4863667"/>
            <a:ext cx="4966283" cy="1821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D629D0-336C-419F-A8A4-2C0197B936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844" y="2935280"/>
            <a:ext cx="5298087" cy="19428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A90978-B131-4245-BEFF-17900FECEF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359" y="1054570"/>
            <a:ext cx="5103303" cy="18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30"/>
            <a:ext cx="8732066" cy="50020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Пояснення домашнього завдання.</a:t>
            </a:r>
          </a:p>
        </p:txBody>
      </p:sp>
      <p:sp>
        <p:nvSpPr>
          <p:cNvPr id="23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365759" y="1638300"/>
            <a:ext cx="5976851" cy="39751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3826" y="1825357"/>
            <a:ext cx="5785658" cy="367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Підручник с.3, 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uk-UA" sz="3600" b="1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Ст. 3 вивчити напам’ять Гімн України.</a:t>
            </a:r>
            <a:endParaRPr lang="uk-UA" sz="2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uk-UA" sz="3600" b="1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Виконати звуковий аналіз слова </a:t>
            </a:r>
            <a:r>
              <a:rPr lang="uk-UA" sz="3600" b="1" i="1" u="sng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ВОЛЯ</a:t>
            </a:r>
            <a:r>
              <a:rPr lang="uk-UA" sz="3600" b="1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2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uk-UA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80" y="1152525"/>
            <a:ext cx="5236407" cy="523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ᐈ Картинка лето фон, фото лето фон | скачать на Depositphotos®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596" y="1613431"/>
            <a:ext cx="5294441" cy="372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Окно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496" y="1382905"/>
            <a:ext cx="5830643" cy="40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Скругленный прямоугольник 32"/>
          <p:cNvSpPr/>
          <p:nvPr/>
        </p:nvSpPr>
        <p:spPr>
          <a:xfrm>
            <a:off x="6447388" y="1639195"/>
            <a:ext cx="5181893" cy="38373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30724" y="405925"/>
            <a:ext cx="8732066" cy="687151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Емоційне налаштування.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17695" y="2131418"/>
            <a:ext cx="4822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 знову дзвоник кличе в клас,</a:t>
            </a:r>
          </a:p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Знання нові чекають нас.</a:t>
            </a:r>
          </a:p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 дуже любим рідну мову,</a:t>
            </a:r>
          </a:p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Її мелодію чудову,</a:t>
            </a:r>
          </a:p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Тож починаємо урок,</a:t>
            </a:r>
          </a:p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Нехай знання ідуть вам </a:t>
            </a:r>
            <a:r>
              <a:rPr lang="uk-UA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впрок</a:t>
            </a:r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704" y="3193283"/>
            <a:ext cx="2628114" cy="33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4720" y="3080056"/>
            <a:ext cx="2380068" cy="3468824"/>
          </a:xfrm>
          <a:prstGeom prst="rect">
            <a:avLst/>
          </a:prstGeom>
        </p:spPr>
      </p:pic>
      <p:pic>
        <p:nvPicPr>
          <p:cNvPr id="12" name="Picture 18" descr="Школьный звонок. Колокольчик. Анимированная картинка"/>
          <p:cNvPicPr>
            <a:picLocks noChangeAspect="1" noChangeArrowheads="1" noCrop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1201">
            <a:off x="10535549" y="1342165"/>
            <a:ext cx="1778836" cy="177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49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Картинки по запросу &quot;клипарт дети учитель доска&quot;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828" y="1227910"/>
            <a:ext cx="11025051" cy="54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50020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Психологічна настанова на урок. Вправа «</a:t>
            </a:r>
            <a:r>
              <a:rPr lang="uk-UA" sz="2000" b="1" dirty="0" err="1">
                <a:solidFill>
                  <a:schemeClr val="bg1"/>
                </a:solidFill>
              </a:rPr>
              <a:t>Самоналаштування</a:t>
            </a:r>
            <a:r>
              <a:rPr lang="uk-UA" sz="2000" b="1" dirty="0">
                <a:solidFill>
                  <a:schemeClr val="bg1"/>
                </a:solidFill>
              </a:rPr>
              <a:t>».</a:t>
            </a:r>
          </a:p>
        </p:txBody>
      </p:sp>
      <p:sp>
        <p:nvSpPr>
          <p:cNvPr id="11" name="Прямокутник: округлені кути 11">
            <a:extLst>
              <a:ext uri="{FF2B5EF4-FFF2-40B4-BE49-F238E27FC236}">
                <a16:creationId xmlns:a16="http://schemas.microsoft.com/office/drawing/2014/main" id="{9A9DA5F3-FC9A-4C90-98EC-B2DAA10233BC}"/>
              </a:ext>
            </a:extLst>
          </p:cNvPr>
          <p:cNvSpPr/>
          <p:nvPr/>
        </p:nvSpPr>
        <p:spPr>
          <a:xfrm>
            <a:off x="3191165" y="1502628"/>
            <a:ext cx="5994293" cy="1559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b="1" dirty="0">
                <a:solidFill>
                  <a:schemeClr val="bg1"/>
                </a:solidFill>
              </a:rPr>
              <a:t>Відчуймо себе часточками колективу, краю, держави, Всесвіту і скажімо: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765884" y="3146442"/>
            <a:ext cx="5053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rgbClr val="FFFF00"/>
                </a:solidFill>
              </a:rPr>
              <a:t>Я зможу сьогодні добре працювати на </a:t>
            </a:r>
            <a:r>
              <a:rPr lang="uk-UA" sz="3600" b="1" dirty="0" err="1">
                <a:solidFill>
                  <a:srgbClr val="FFFF00"/>
                </a:solidFill>
              </a:rPr>
              <a:t>уроці</a:t>
            </a:r>
            <a:r>
              <a:rPr lang="uk-UA" sz="3600" b="1" dirty="0">
                <a:solidFill>
                  <a:srgbClr val="FFFF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623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Картинки по запросу &quot;клипарт дети учитель доска&quot;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828" y="1227910"/>
            <a:ext cx="11025051" cy="54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50020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Психологічна настанова на урок. Вправа «</a:t>
            </a:r>
            <a:r>
              <a:rPr lang="uk-UA" sz="2000" b="1" dirty="0" err="1">
                <a:solidFill>
                  <a:schemeClr val="bg1"/>
                </a:solidFill>
              </a:rPr>
              <a:t>Самоналаштування</a:t>
            </a:r>
            <a:r>
              <a:rPr lang="uk-UA" sz="2000" b="1" dirty="0">
                <a:solidFill>
                  <a:schemeClr val="bg1"/>
                </a:solidFill>
              </a:rPr>
              <a:t>».</a:t>
            </a:r>
          </a:p>
        </p:txBody>
      </p:sp>
      <p:sp>
        <p:nvSpPr>
          <p:cNvPr id="11" name="Прямокутник: округлені кути 11">
            <a:extLst>
              <a:ext uri="{FF2B5EF4-FFF2-40B4-BE49-F238E27FC236}">
                <a16:creationId xmlns:a16="http://schemas.microsoft.com/office/drawing/2014/main" id="{9A9DA5F3-FC9A-4C90-98EC-B2DAA10233BC}"/>
              </a:ext>
            </a:extLst>
          </p:cNvPr>
          <p:cNvSpPr/>
          <p:nvPr/>
        </p:nvSpPr>
        <p:spPr>
          <a:xfrm>
            <a:off x="3191165" y="1502628"/>
            <a:ext cx="5994293" cy="1559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b="1" dirty="0">
                <a:solidFill>
                  <a:schemeClr val="bg1"/>
                </a:solidFill>
              </a:rPr>
              <a:t>Відчуймо себе часточками колективу, краю, держави, Всесвіту і скажімо: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57068" y="3460335"/>
            <a:ext cx="57397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4000" b="1" dirty="0">
                <a:solidFill>
                  <a:srgbClr val="FFFF00"/>
                </a:solidFill>
              </a:rPr>
              <a:t>Я – творча особистість!</a:t>
            </a:r>
          </a:p>
        </p:txBody>
      </p:sp>
    </p:spTree>
    <p:extLst>
      <p:ext uri="{BB962C8B-B14F-4D97-AF65-F5344CB8AC3E}">
        <p14:creationId xmlns:p14="http://schemas.microsoft.com/office/powerpoint/2010/main" val="485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Картинки по запросу &quot;клипарт дети учитель доска&quot;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828" y="1227910"/>
            <a:ext cx="11025051" cy="54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50020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Психологічна настанова на урок. Вправа «</a:t>
            </a:r>
            <a:r>
              <a:rPr lang="uk-UA" sz="2000" b="1" dirty="0" err="1">
                <a:solidFill>
                  <a:schemeClr val="bg1"/>
                </a:solidFill>
              </a:rPr>
              <a:t>Самоналаштування</a:t>
            </a:r>
            <a:r>
              <a:rPr lang="uk-UA" sz="2000" b="1" dirty="0">
                <a:solidFill>
                  <a:schemeClr val="bg1"/>
                </a:solidFill>
              </a:rPr>
              <a:t>».</a:t>
            </a:r>
          </a:p>
        </p:txBody>
      </p:sp>
      <p:sp>
        <p:nvSpPr>
          <p:cNvPr id="11" name="Прямокутник: округлені кути 11">
            <a:extLst>
              <a:ext uri="{FF2B5EF4-FFF2-40B4-BE49-F238E27FC236}">
                <a16:creationId xmlns:a16="http://schemas.microsoft.com/office/drawing/2014/main" id="{9A9DA5F3-FC9A-4C90-98EC-B2DAA10233BC}"/>
              </a:ext>
            </a:extLst>
          </p:cNvPr>
          <p:cNvSpPr/>
          <p:nvPr/>
        </p:nvSpPr>
        <p:spPr>
          <a:xfrm>
            <a:off x="3191165" y="1502628"/>
            <a:ext cx="5994293" cy="1559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b="1" dirty="0">
                <a:solidFill>
                  <a:schemeClr val="bg1"/>
                </a:solidFill>
              </a:rPr>
              <a:t>Відчуймо себе часточками колективу, краю, держави, Всесвіту і скажімо: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573721" y="3061967"/>
            <a:ext cx="50532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rgbClr val="FFFF00"/>
                </a:solidFill>
              </a:rPr>
              <a:t>Я бажаю успіхів на </a:t>
            </a:r>
            <a:r>
              <a:rPr lang="uk-UA" sz="3600" b="1" dirty="0" err="1">
                <a:solidFill>
                  <a:srgbClr val="FFFF00"/>
                </a:solidFill>
              </a:rPr>
              <a:t>уроці</a:t>
            </a:r>
            <a:r>
              <a:rPr lang="uk-UA" sz="3600" b="1" dirty="0">
                <a:solidFill>
                  <a:srgbClr val="FFFF00"/>
                </a:solidFill>
              </a:rPr>
              <a:t> і собі, і всім однокласникам.</a:t>
            </a:r>
          </a:p>
        </p:txBody>
      </p:sp>
    </p:spTree>
    <p:extLst>
      <p:ext uri="{BB962C8B-B14F-4D97-AF65-F5344CB8AC3E}">
        <p14:creationId xmlns:p14="http://schemas.microsoft.com/office/powerpoint/2010/main" val="400168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30724" y="405926"/>
            <a:ext cx="8732066" cy="6518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Повідомлення теми уроку. </a:t>
            </a:r>
          </a:p>
        </p:txBody>
      </p:sp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654" y="1893431"/>
            <a:ext cx="3216898" cy="46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Выноска-облако 16"/>
          <p:cNvSpPr/>
          <p:nvPr/>
        </p:nvSpPr>
        <p:spPr>
          <a:xfrm rot="21358257" flipH="1">
            <a:off x="2705380" y="1415655"/>
            <a:ext cx="8941187" cy="4989392"/>
          </a:xfrm>
          <a:prstGeom prst="cloudCallout">
            <a:avLst>
              <a:gd name="adj1" fmla="val 53887"/>
              <a:gd name="adj2" fmla="val -4557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19500" y="1956495"/>
            <a:ext cx="6629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Сьогодні на уроці ми познайомимося з підручником «Українська мова» для 4 класу.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Пригадаємо, які ви знаєте державні символи України та правила поведінки під час звучання гімну. 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Згадаємо наших друзів – Ґаджика, Родзинку, Читалочку та Щебетунчика.</a:t>
            </a:r>
          </a:p>
        </p:txBody>
      </p:sp>
    </p:spTree>
    <p:extLst>
      <p:ext uri="{BB962C8B-B14F-4D97-AF65-F5344CB8AC3E}">
        <p14:creationId xmlns:p14="http://schemas.microsoft.com/office/powerpoint/2010/main" val="105746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Осень» — карточка от пользователя Ирина И. в Яндекс.Коллекциях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068" y="1317940"/>
            <a:ext cx="11503026" cy="53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14733" y="420398"/>
            <a:ext cx="8732066" cy="671423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Знайомство з підручником. Бесіда.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51" y="2028305"/>
            <a:ext cx="2957958" cy="3990109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787" y="2028306"/>
            <a:ext cx="2454526" cy="3990108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5225" y="2028306"/>
            <a:ext cx="2319095" cy="3990108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183" y="2028305"/>
            <a:ext cx="2872692" cy="3990109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522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Гиф анимация Падающие осенние листья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35" y="994737"/>
            <a:ext cx="10633924" cy="79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14733" y="420398"/>
            <a:ext cx="8732066" cy="671423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Знайомство з підручником. Бесіда. Форзаци.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93" y="1553486"/>
            <a:ext cx="5322129" cy="384650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92" y="1553486"/>
            <a:ext cx="5307437" cy="384650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230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665531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Авторки підручника – Пономарьова Катерина Іванівна і </a:t>
            </a:r>
          </a:p>
          <a:p>
            <a:pPr algn="ctr"/>
            <a:r>
              <a:rPr lang="uk-UA" sz="2000" b="1" dirty="0">
                <a:solidFill>
                  <a:schemeClr val="bg1"/>
                </a:solidFill>
              </a:rPr>
              <a:t>Гайова Любов Андріївна. </a:t>
            </a:r>
          </a:p>
        </p:txBody>
      </p:sp>
      <p:sp>
        <p:nvSpPr>
          <p:cNvPr id="9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1244629" y="1666940"/>
            <a:ext cx="5194968" cy="451320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400" y="1845997"/>
            <a:ext cx="483942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ru-RU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Дорога дитино! </a:t>
            </a:r>
          </a:p>
          <a:p>
            <a:pPr algn="ctr"/>
            <a:r>
              <a:rPr lang="uk-UA" alt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Четвірка друзів — Ґаджик, Родзинка, Читалочка і Щебетунчик — вивчатимуть українську мову, подорожуючи світом. Запрошуємо і тебе долучитися до їхньої віртуальної подорожі. Обіцяємо, навчання під час мандрівки буде цікавим і  захопливим.  Приєднуйся! Бажаємо тобі успіхів!</a:t>
            </a:r>
          </a:p>
          <a:p>
            <a:pPr algn="ctr"/>
            <a:r>
              <a:rPr lang="uk-UA" altLang="ru-RU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Авторки підручника</a:t>
            </a:r>
          </a:p>
          <a:p>
            <a:pPr algn="ctr"/>
            <a:r>
              <a:rPr lang="uk-U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uk-UA" alt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7066" y="3464527"/>
            <a:ext cx="2532634" cy="2715616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  <p:pic>
        <p:nvPicPr>
          <p:cNvPr id="1026" name="Picture 2" descr="Портфоліо Пономарьова Катерина Іванівна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1001" y="1666940"/>
            <a:ext cx="2509892" cy="2694056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4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TM03457444[[fn=Базис]]</Template>
  <TotalTime>63234</TotalTime>
  <Words>377</Words>
  <Application>Microsoft Office PowerPoint</Application>
  <PresentationFormat>Широкоэкранный</PresentationFormat>
  <Paragraphs>74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Monotype Corsiva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Vasyl Tsupa</dc:creator>
  <cp:lastModifiedBy>Пользователь</cp:lastModifiedBy>
  <cp:revision>4903</cp:revision>
  <dcterms:created xsi:type="dcterms:W3CDTF">2018-01-05T16:38:53Z</dcterms:created>
  <dcterms:modified xsi:type="dcterms:W3CDTF">2022-09-01T06:13:07Z</dcterms:modified>
</cp:coreProperties>
</file>